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4"/>
  </p:notesMasterIdLst>
  <p:sldIdLst>
    <p:sldId id="256" r:id="rId2"/>
    <p:sldId id="258" r:id="rId3"/>
    <p:sldId id="261" r:id="rId4"/>
    <p:sldId id="286" r:id="rId5"/>
    <p:sldId id="287" r:id="rId6"/>
    <p:sldId id="288" r:id="rId7"/>
    <p:sldId id="260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9" r:id="rId20"/>
    <p:sldId id="300" r:id="rId21"/>
    <p:sldId id="301" r:id="rId22"/>
    <p:sldId id="302" r:id="rId23"/>
    <p:sldId id="303" r:id="rId24"/>
    <p:sldId id="304" r:id="rId25"/>
    <p:sldId id="306" r:id="rId26"/>
    <p:sldId id="307" r:id="rId27"/>
    <p:sldId id="308" r:id="rId28"/>
    <p:sldId id="266" r:id="rId29"/>
    <p:sldId id="310" r:id="rId30"/>
    <p:sldId id="311" r:id="rId31"/>
    <p:sldId id="312" r:id="rId32"/>
    <p:sldId id="313" r:id="rId33"/>
  </p:sldIdLst>
  <p:sldSz cx="9144000" cy="5143500" type="screen16x9"/>
  <p:notesSz cx="6858000" cy="9144000"/>
  <p:embeddedFontLst>
    <p:embeddedFont>
      <p:font typeface="Patrick Hand SC" panose="020B0604020202020204" charset="-18"/>
      <p:regular r:id="rId35"/>
    </p:embeddedFont>
    <p:embeddedFont>
      <p:font typeface="Sniglet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Zadana sekcija" id="{291C3487-F291-48AB-85EB-9C369A78A22F}">
          <p14:sldIdLst>
            <p14:sldId id="256"/>
            <p14:sldId id="258"/>
            <p14:sldId id="261"/>
            <p14:sldId id="286"/>
            <p14:sldId id="287"/>
            <p14:sldId id="288"/>
            <p14:sldId id="260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9"/>
            <p14:sldId id="300"/>
            <p14:sldId id="301"/>
            <p14:sldId id="302"/>
            <p14:sldId id="303"/>
            <p14:sldId id="304"/>
            <p14:sldId id="306"/>
            <p14:sldId id="307"/>
            <p14:sldId id="308"/>
            <p14:sldId id="266"/>
            <p14:sldId id="31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AB7763-BA5E-4DA7-A7FC-AA039E102FB8}">
  <a:tblStyle styleId="{F6AB7763-BA5E-4DA7-A7FC-AA039E102F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441675" y="1628400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+"/>
              <a:defRPr sz="2600"/>
            </a:lvl1pPr>
            <a:lvl2pPr marL="914400" lvl="1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2pPr>
            <a:lvl3pPr marL="1371600" lvl="2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3pPr>
            <a:lvl4pPr marL="1828800" lvl="3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4pPr>
            <a:lvl5pPr marL="2286000" lvl="4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5pPr>
            <a:lvl6pPr marL="2743200" lvl="5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6pPr>
            <a:lvl7pPr marL="3200400" lvl="6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7pPr>
            <a:lvl8pPr marL="3657600" lvl="7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96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LANK_1">
    <p:bg>
      <p:bgPr>
        <a:solidFill>
          <a:srgbClr val="2A95B7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isi.hr/upis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kkg-vtc.hr/" TargetMode="External"/><Relationship Id="rId2" Type="http://schemas.openxmlformats.org/officeDocument/2006/relationships/hyperlink" Target="http://gimnazija-ppreradovica-vt.skole.hr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vlasimsky.h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v.hr/" TargetMode="External"/><Relationship Id="rId2" Type="http://schemas.openxmlformats.org/officeDocument/2006/relationships/hyperlink" Target="http://ss-industrijskoobrtnicka-vt.skole.hr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s-tehnicka-vt.skole.hr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-stjepana-sulimanca.skole.hr/" TargetMode="External"/><Relationship Id="rId2" Type="http://schemas.openxmlformats.org/officeDocument/2006/relationships/hyperlink" Target="http://ss-sivsic-orahovica.skole.hr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s-mmarulica-slatina.skole.hr/" TargetMode="External"/><Relationship Id="rId4" Type="http://schemas.openxmlformats.org/officeDocument/2006/relationships/hyperlink" Target="http://ss-industrijsko-obrtnicka-sl.skole.h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isi.hr/docs/pravilnik_o_elementima_i_kriterijima_final.pdf" TargetMode="External"/><Relationship Id="rId2" Type="http://schemas.openxmlformats.org/officeDocument/2006/relationships/hyperlink" Target="https://narodne-novine.nn.hr/clanci/sluzbeni/2021_05_55_1107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pisi.hr/upisi/" TargetMode="External"/><Relationship Id="rId5" Type="http://schemas.openxmlformats.org/officeDocument/2006/relationships/hyperlink" Target="https://www.upisi.hr/docs/Primjeri_bodovanja.pdf" TargetMode="External"/><Relationship Id="rId4" Type="http://schemas.openxmlformats.org/officeDocument/2006/relationships/hyperlink" Target="https://www.upisi.hr/docs/Publikacija_redovni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cenici.com/popis-predmeta-posebno-vaznih-za-upis/#Popis_predmeta_posebno_vaznih_za_upis_ocjene_iz_7_i_8_razred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upisi.hr/docs/Publikacija_redovni.pdf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808074" y="967563"/>
            <a:ext cx="6592851" cy="2184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UPIS U SREDNJU ŠKOLU 2021./2022.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16AC6B-38ED-4389-9C09-89758C1C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PRIJAVNICE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9F74BE8-DDA0-4D38-8A01-FF1694A3D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1800" dirty="0"/>
              <a:t>prijavnica je obrazac koji sadrži konačnu listu prijavljenih obrazovnih programa, poredanih po prioritetima 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>
                <a:solidFill>
                  <a:srgbClr val="FF0000"/>
                </a:solidFill>
              </a:rPr>
              <a:t>dostavlja se razredniku 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/>
              <a:t>učenik sam ispisuje prijavnicu, potpisuje se zajedno s roditeljem i dostavlja ju razredniku osobno ili elektroničkom poštom 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endParaRPr lang="hr-HR" sz="18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9331E2D-D86C-4DD1-8FB0-6DBF5D9059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894BCB03-77D1-419B-A58E-A24501B61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410" y="1865453"/>
            <a:ext cx="1217990" cy="12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0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91C2C3-158F-496A-8757-A65EB6CD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UPISNICE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5A60562-EB96-44BC-AFE5-B61018D72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učenici se potpisuju na upisnicu i dostavljaju ju u srednju školu u kojoj su ostvarili pravo upisa </a:t>
            </a:r>
          </a:p>
          <a:p>
            <a:r>
              <a:rPr lang="hr-HR" dirty="0"/>
              <a:t>upisnica će biti dostupna na stranici </a:t>
            </a:r>
            <a:r>
              <a:rPr lang="hr-HR" dirty="0" err="1"/>
              <a:t>NISpuSŠ</a:t>
            </a:r>
            <a:r>
              <a:rPr lang="hr-HR" dirty="0"/>
              <a:t>-a </a:t>
            </a:r>
          </a:p>
          <a:p>
            <a:r>
              <a:rPr lang="hr-HR" dirty="0"/>
              <a:t>Nakon što učenici potvrde svoj upis na upisnici i dostave srednjoj školi, upisani su u prvi razred srednje škole.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DEDDA0-4442-4C80-B4B0-2426C6252F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872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F9C681D-EAEA-4B32-B534-0F5A9F92B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Učenici koji ne dostave potrebnu dokumentaciju do navedenih rokova, ne mogu se upisati u srednju školu i moraju ponavljati upis u jesenskom roku!</a:t>
            </a: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FA141F5-2BDD-4A8E-8452-B52EFA3414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9AF6E76-C861-4BC2-87B8-7753CF20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5132" y="2571750"/>
            <a:ext cx="2032236" cy="18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2CDEFD-1D0B-416B-A890-D54C6CDE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DATUMI – LJETNI ROK (1)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26F28C0-1B87-45E8-BAF2-7A94E002D5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428524B9-E971-4AB5-9C10-54F705655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51569"/>
              </p:ext>
            </p:extLst>
          </p:nvPr>
        </p:nvGraphicFramePr>
        <p:xfrm>
          <a:off x="1268818" y="1307516"/>
          <a:ext cx="6694966" cy="3037840"/>
        </p:xfrm>
        <a:graphic>
          <a:graphicData uri="http://schemas.openxmlformats.org/drawingml/2006/table">
            <a:tbl>
              <a:tblPr firstRow="1" bandRow="1">
                <a:tableStyleId>{F6AB7763-BA5E-4DA7-A7FC-AA039E102FB8}</a:tableStyleId>
              </a:tblPr>
              <a:tblGrid>
                <a:gridCol w="3347483">
                  <a:extLst>
                    <a:ext uri="{9D8B030D-6E8A-4147-A177-3AD203B41FA5}">
                      <a16:colId xmlns:a16="http://schemas.microsoft.com/office/drawing/2014/main" val="2067106732"/>
                    </a:ext>
                  </a:extLst>
                </a:gridCol>
                <a:gridCol w="3347483">
                  <a:extLst>
                    <a:ext uri="{9D8B030D-6E8A-4147-A177-3AD203B41FA5}">
                      <a16:colId xmlns:a16="http://schemas.microsoft.com/office/drawing/2014/main" val="3534006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b="1" dirty="0"/>
                        <a:t>OPIS POSTUPAKA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DATUM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30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dirty="0"/>
                        <a:t>Početak prijava učenika u sustav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24.5.2021.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248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Početak prijava obrazovnih programa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25.6.2021.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0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Rok za dostavu dokumenata kojima se ostvaruju dodatni bodovi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1.7.2021.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28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Unos prigovora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5.7.2021.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889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Brisanje s liste kandidata koji nisu zadovoljili preduvjete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6.7.2021.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59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Završetak prijava obrazovnih programa </a:t>
                      </a:r>
                    </a:p>
                    <a:p>
                      <a:r>
                        <a:rPr lang="hr-HR" dirty="0"/>
                        <a:t>Početak ispisa prijavnica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7.7.2021.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11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28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2CDEFD-1D0B-416B-A890-D54C6CDE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DATUMI – LJETNI ROK (2)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26F28C0-1B87-45E8-BAF2-7A94E002D5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428524B9-E971-4AB5-9C10-54F705655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86437"/>
              </p:ext>
            </p:extLst>
          </p:nvPr>
        </p:nvGraphicFramePr>
        <p:xfrm>
          <a:off x="1049500" y="1318110"/>
          <a:ext cx="6694966" cy="2418080"/>
        </p:xfrm>
        <a:graphic>
          <a:graphicData uri="http://schemas.openxmlformats.org/drawingml/2006/table">
            <a:tbl>
              <a:tblPr firstRow="1" bandRow="1">
                <a:tableStyleId>{F6AB7763-BA5E-4DA7-A7FC-AA039E102FB8}</a:tableStyleId>
              </a:tblPr>
              <a:tblGrid>
                <a:gridCol w="3347483">
                  <a:extLst>
                    <a:ext uri="{9D8B030D-6E8A-4147-A177-3AD203B41FA5}">
                      <a16:colId xmlns:a16="http://schemas.microsoft.com/office/drawing/2014/main" val="2067106732"/>
                    </a:ext>
                  </a:extLst>
                </a:gridCol>
                <a:gridCol w="3347483">
                  <a:extLst>
                    <a:ext uri="{9D8B030D-6E8A-4147-A177-3AD203B41FA5}">
                      <a16:colId xmlns:a16="http://schemas.microsoft.com/office/drawing/2014/main" val="3534006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b="1" dirty="0"/>
                        <a:t>OPIS POSTUPAKA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DATUM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30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dirty="0"/>
                        <a:t>Krajnji rok za zaprimanje prijavnica (dostaviti razrednicima)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9.7.2021.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248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Objava konačnih ljestvica poretka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10.7.2021.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0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Dostava dokumenata u srednju školu (potvrda školske medicine, upisnica)</a:t>
                      </a:r>
                    </a:p>
                    <a:p>
                      <a:r>
                        <a:rPr lang="hr-HR" dirty="0"/>
                        <a:t>Škole same određuju datume za zaprimanje upisnica i objavljuju ih na stranici škole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12.-14-.7.2021.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281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64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2CDEFD-1D0B-416B-A890-D54C6CDE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6" y="584350"/>
            <a:ext cx="7020900" cy="750300"/>
          </a:xfrm>
        </p:spPr>
        <p:txBody>
          <a:bodyPr/>
          <a:lstStyle/>
          <a:p>
            <a:r>
              <a:rPr lang="hr-HR" dirty="0"/>
              <a:t>DATUMI – JESENSKI ROK  (1)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26F28C0-1B87-45E8-BAF2-7A94E002D5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428524B9-E971-4AB5-9C10-54F705655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180511"/>
              </p:ext>
            </p:extLst>
          </p:nvPr>
        </p:nvGraphicFramePr>
        <p:xfrm>
          <a:off x="1049500" y="1116091"/>
          <a:ext cx="6694966" cy="3241040"/>
        </p:xfrm>
        <a:graphic>
          <a:graphicData uri="http://schemas.openxmlformats.org/drawingml/2006/table">
            <a:tbl>
              <a:tblPr firstRow="1" bandRow="1">
                <a:tableStyleId>{F6AB7763-BA5E-4DA7-A7FC-AA039E102FB8}</a:tableStyleId>
              </a:tblPr>
              <a:tblGrid>
                <a:gridCol w="3347483">
                  <a:extLst>
                    <a:ext uri="{9D8B030D-6E8A-4147-A177-3AD203B41FA5}">
                      <a16:colId xmlns:a16="http://schemas.microsoft.com/office/drawing/2014/main" val="2067106732"/>
                    </a:ext>
                  </a:extLst>
                </a:gridCol>
                <a:gridCol w="3347483">
                  <a:extLst>
                    <a:ext uri="{9D8B030D-6E8A-4147-A177-3AD203B41FA5}">
                      <a16:colId xmlns:a16="http://schemas.microsoft.com/office/drawing/2014/main" val="3534006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b="1" dirty="0"/>
                        <a:t>OPIS POSTUPAKA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DATUM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30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dirty="0"/>
                        <a:t>Početak prijava učenika u sustav i prijava obrazovnih programa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21.8.2021.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248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Rok za dostavu dokumentacije (mišljenje HZZ-a i ostali dokumenti kojima se ostvaruju dodatna prava za upis)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23.8.2021.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0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Unos prigovora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25.8.2021.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28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Brisanje s lista kandidata koji nisu zadovoljili preduvjete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25.8.2021.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801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Završetak prijava obrazovnih programa </a:t>
                      </a:r>
                    </a:p>
                    <a:p>
                      <a:r>
                        <a:rPr lang="hr-HR" dirty="0"/>
                        <a:t>Početak ispisa prijavnica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26.8.2021.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7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44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2CDEFD-1D0B-416B-A890-D54C6CDE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DATUMI – JESENSKI ROK  (2)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26F28C0-1B87-45E8-BAF2-7A94E002D5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428524B9-E971-4AB5-9C10-54F705655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389191"/>
              </p:ext>
            </p:extLst>
          </p:nvPr>
        </p:nvGraphicFramePr>
        <p:xfrm>
          <a:off x="1049500" y="1318110"/>
          <a:ext cx="6694966" cy="2418080"/>
        </p:xfrm>
        <a:graphic>
          <a:graphicData uri="http://schemas.openxmlformats.org/drawingml/2006/table">
            <a:tbl>
              <a:tblPr firstRow="1" bandRow="1">
                <a:tableStyleId>{F6AB7763-BA5E-4DA7-A7FC-AA039E102FB8}</a:tableStyleId>
              </a:tblPr>
              <a:tblGrid>
                <a:gridCol w="3347483">
                  <a:extLst>
                    <a:ext uri="{9D8B030D-6E8A-4147-A177-3AD203B41FA5}">
                      <a16:colId xmlns:a16="http://schemas.microsoft.com/office/drawing/2014/main" val="2067106732"/>
                    </a:ext>
                  </a:extLst>
                </a:gridCol>
                <a:gridCol w="3347483">
                  <a:extLst>
                    <a:ext uri="{9D8B030D-6E8A-4147-A177-3AD203B41FA5}">
                      <a16:colId xmlns:a16="http://schemas.microsoft.com/office/drawing/2014/main" val="3534006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b="1" dirty="0"/>
                        <a:t>OPIS POSTUPAKA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DATUM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30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dirty="0"/>
                        <a:t>Krajnji rok za zaprimanje prijavnica (dostaviti razrednicima)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27.8.2021.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248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Objava konačnih ljestvica poretka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28.8.2021.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0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Dostava dokumenata u srednju školu (potvrda školske medicine, upisnica)</a:t>
                      </a:r>
                    </a:p>
                    <a:p>
                      <a:r>
                        <a:rPr lang="hr-HR" dirty="0"/>
                        <a:t>Škole same određuju datume za zaprimanje upisnica i objavljuju ih na stranici škole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30.8.2021. – 21.8.2021.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281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18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91C2C3-158F-496A-8757-A65EB6CD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DOKUMENTACIJA MI JE POTREBNA?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5A60562-EB96-44BC-AFE5-B61018D72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hr-HR" sz="1800" b="1" dirty="0">
                <a:solidFill>
                  <a:srgbClr val="553982"/>
                </a:solidFill>
                <a:effectLst/>
              </a:rPr>
              <a:t>DO 1.7.2021. DOSTAVITI</a:t>
            </a:r>
            <a:r>
              <a:rPr lang="hr-HR" sz="1800" b="1" dirty="0">
                <a:effectLst/>
              </a:rPr>
              <a:t>: stručno mišljenje HZZ-a i ostale dokumente kojim se ostvaruju dodatna prava na upis</a:t>
            </a:r>
            <a:endParaRPr lang="hr-HR" sz="1800" dirty="0">
              <a:effectLst/>
            </a:endParaRPr>
          </a:p>
          <a:p>
            <a:pPr fontAlgn="base"/>
            <a:r>
              <a:rPr lang="hr-HR" sz="1800" b="1" dirty="0">
                <a:solidFill>
                  <a:srgbClr val="B8312F"/>
                </a:solidFill>
                <a:effectLst/>
              </a:rPr>
              <a:t>U SREDNJU ŠKOLU:</a:t>
            </a:r>
            <a:r>
              <a:rPr lang="hr-HR" sz="1800" b="1" dirty="0">
                <a:effectLst/>
              </a:rPr>
              <a:t> potvrda školske medicine, potvrda obiteljskog liječnika ili liječnička svjedodžba medicine rada i ostali dokumenti kojima su ostvarena dodatna prava za upis </a:t>
            </a:r>
            <a:endParaRPr lang="hr-HR" sz="1800" dirty="0">
              <a:effectLst/>
            </a:endParaRPr>
          </a:p>
          <a:p>
            <a:pPr fontAlgn="base"/>
            <a:r>
              <a:rPr lang="hr-HR" sz="1800" b="1" dirty="0">
                <a:effectLst/>
              </a:rPr>
              <a:t>DOSTAVITI POTPISANI OBRAZAC O UPISU U 1. RAZRED SREDNJE ŠKOLE </a:t>
            </a:r>
            <a:r>
              <a:rPr lang="hr-HR" sz="1800" b="1" dirty="0">
                <a:solidFill>
                  <a:srgbClr val="F37934"/>
                </a:solidFill>
                <a:effectLst/>
              </a:rPr>
              <a:t>(UPISNICA)</a:t>
            </a:r>
            <a:r>
              <a:rPr lang="hr-HR" sz="1800" b="1" dirty="0">
                <a:effectLst/>
              </a:rPr>
              <a:t> U SREDNJU ŠKOLU - datum će biti napisan na stranici škole u koju se upisujete</a:t>
            </a:r>
            <a:endParaRPr lang="hr-HR" sz="1800" dirty="0">
              <a:effectLst/>
            </a:endParaRPr>
          </a:p>
          <a:p>
            <a:endParaRPr lang="hr-HR" sz="1800" dirty="0"/>
          </a:p>
          <a:p>
            <a:endParaRPr lang="hr-HR" sz="18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DEDDA0-4442-4C80-B4B0-2426C6252F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65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68CCB0-AADE-44E8-B093-B16A9CFB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srednjih škola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A0F46F-A357-4EBF-AD5D-6956D6BA1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AB5AE308-5F37-4B3F-9DFD-7027554B1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666604"/>
              </p:ext>
            </p:extLst>
          </p:nvPr>
        </p:nvGraphicFramePr>
        <p:xfrm>
          <a:off x="1290083" y="1389468"/>
          <a:ext cx="6096000" cy="2656840"/>
        </p:xfrm>
        <a:graphic>
          <a:graphicData uri="http://schemas.openxmlformats.org/drawingml/2006/table">
            <a:tbl>
              <a:tblPr firstRow="1" bandRow="1">
                <a:tableStyleId>{F6AB7763-BA5E-4DA7-A7FC-AA039E102FB8}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258668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619460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156906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b="1" dirty="0"/>
                        <a:t>GIMNAZIJA PETRA PRERADOVIĆA VIROVITICA </a:t>
                      </a:r>
                    </a:p>
                    <a:p>
                      <a:pPr algn="ctr"/>
                      <a:endParaRPr lang="hr-HR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6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/>
                        <a:t>ŠKOLA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GODINE TRAJANJA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KOLIKO UČENIKA PRIMAJU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3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Jezična gimnazija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7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dirty="0"/>
                        <a:t>Opća gimnazija 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8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dirty="0"/>
                        <a:t>Prirodoslovno-matematička gimnazija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331189"/>
                  </a:ext>
                </a:extLst>
              </a:tr>
            </a:tbl>
          </a:graphicData>
        </a:graphic>
      </p:graphicFrame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843FECF1-E092-43C2-AB63-90E917087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2763" y="480902"/>
            <a:ext cx="1689691" cy="15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8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68CCB0-AADE-44E8-B093-B16A9CFB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srednjih škola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A0F46F-A357-4EBF-AD5D-6956D6BA1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AB5AE308-5F37-4B3F-9DFD-7027554B1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12854"/>
              </p:ext>
            </p:extLst>
          </p:nvPr>
        </p:nvGraphicFramePr>
        <p:xfrm>
          <a:off x="1290083" y="1389468"/>
          <a:ext cx="6096000" cy="1554480"/>
        </p:xfrm>
        <a:graphic>
          <a:graphicData uri="http://schemas.openxmlformats.org/drawingml/2006/table">
            <a:tbl>
              <a:tblPr firstRow="1" bandRow="1">
                <a:tableStyleId>{F6AB7763-BA5E-4DA7-A7FC-AA039E102FB8}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258668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619460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156906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b="1" dirty="0"/>
                        <a:t>KATOLIČKA KLASIČNA GIMNAZIJA VIROVITICA </a:t>
                      </a:r>
                    </a:p>
                    <a:p>
                      <a:pPr algn="ctr"/>
                      <a:endParaRPr lang="hr-HR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6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/>
                        <a:t>ŠKOLA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GODINE TRAJANJA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KOLIKO UČENIKA PRIMAJU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3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Katolička klasična gimnazija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74209"/>
                  </a:ext>
                </a:extLst>
              </a:tr>
            </a:tbl>
          </a:graphicData>
        </a:graphic>
      </p:graphicFrame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0BD25D99-74AE-463F-91D5-443067A57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7456" y="498734"/>
            <a:ext cx="2372944" cy="15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1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093925" y="949317"/>
            <a:ext cx="59763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/>
              <a:t>Gdje se prijavljujemo? </a:t>
            </a:r>
            <a:endParaRPr sz="3600"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2093925" y="1894625"/>
            <a:ext cx="5100900" cy="21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sz="2800" dirty="0"/>
              <a:t>Preko mrežne stranice </a:t>
            </a:r>
            <a:r>
              <a:rPr lang="hr-HR" sz="2800" dirty="0">
                <a:hlinkClick r:id="rId3"/>
              </a:rPr>
              <a:t>https://www.upisi.hr/upisi/</a:t>
            </a:r>
            <a:endParaRPr lang="hr-HR" sz="2800" dirty="0"/>
          </a:p>
          <a:p>
            <a:endParaRPr lang="hr-HR" sz="2800" dirty="0"/>
          </a:p>
          <a:p>
            <a:endParaRPr lang="hr-HR" sz="2800" dirty="0"/>
          </a:p>
        </p:txBody>
      </p:sp>
      <p:sp>
        <p:nvSpPr>
          <p:cNvPr id="65" name="Google Shape;65;p14"/>
          <p:cNvSpPr/>
          <p:nvPr/>
        </p:nvSpPr>
        <p:spPr>
          <a:xfrm flipH="1">
            <a:off x="1082114" y="898786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ADFEE5A-A64D-4883-AC53-754420EE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109" y="2979125"/>
            <a:ext cx="2140594" cy="1329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68CCB0-AADE-44E8-B093-B16A9CFB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srednjih škola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A0F46F-A357-4EBF-AD5D-6956D6BA1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AB5AE308-5F37-4B3F-9DFD-7027554B1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41521"/>
              </p:ext>
            </p:extLst>
          </p:nvPr>
        </p:nvGraphicFramePr>
        <p:xfrm>
          <a:off x="1353879" y="1644650"/>
          <a:ext cx="6096000" cy="2072640"/>
        </p:xfrm>
        <a:graphic>
          <a:graphicData uri="http://schemas.openxmlformats.org/drawingml/2006/table">
            <a:tbl>
              <a:tblPr firstRow="1" bandRow="1">
                <a:tableStyleId>{F6AB7763-BA5E-4DA7-A7FC-AA039E102FB8}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258668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619460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156906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GLAZBENA ŠKOLA JAN VLAŠIMSKY VIROVITICA</a:t>
                      </a:r>
                    </a:p>
                    <a:p>
                      <a:pPr algn="ctr"/>
                      <a:endParaRPr lang="hr-HR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6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/>
                        <a:t>ŠKOLA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GODINE TRAJANJA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KOLIKO UČENIKA PRIMAJU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3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Glazbenik – pripremno obrazovanje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7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dirty="0"/>
                        <a:t>Glazbenik – program srednje škole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89375"/>
                  </a:ext>
                </a:extLst>
              </a:tr>
            </a:tbl>
          </a:graphicData>
        </a:graphic>
      </p:graphicFrame>
      <p:pic>
        <p:nvPicPr>
          <p:cNvPr id="6" name="Slika 5" descr="Slika na kojoj se prikazuje tekst, znak, isječak crteža, vektorska grafika&#10;&#10;Opis je automatski generiran">
            <a:extLst>
              <a:ext uri="{FF2B5EF4-FFF2-40B4-BE49-F238E27FC236}">
                <a16:creationId xmlns:a16="http://schemas.microsoft.com/office/drawing/2014/main" id="{71AEAF57-CBD8-4E5D-8CFE-E8C979E00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247" y="659163"/>
            <a:ext cx="1694121" cy="93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82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A0F46F-A357-4EBF-AD5D-6956D6BA1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AB5AE308-5F37-4B3F-9DFD-7027554B1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131753"/>
              </p:ext>
            </p:extLst>
          </p:nvPr>
        </p:nvGraphicFramePr>
        <p:xfrm>
          <a:off x="1236920" y="625788"/>
          <a:ext cx="6684336" cy="3642750"/>
        </p:xfrm>
        <a:graphic>
          <a:graphicData uri="http://schemas.openxmlformats.org/drawingml/2006/table">
            <a:tbl>
              <a:tblPr firstRow="1" bandRow="1">
                <a:tableStyleId>{F6AB7763-BA5E-4DA7-A7FC-AA039E102FB8}</a:tableStyleId>
              </a:tblPr>
              <a:tblGrid>
                <a:gridCol w="2228112">
                  <a:extLst>
                    <a:ext uri="{9D8B030D-6E8A-4147-A177-3AD203B41FA5}">
                      <a16:colId xmlns:a16="http://schemas.microsoft.com/office/drawing/2014/main" val="3425866812"/>
                    </a:ext>
                  </a:extLst>
                </a:gridCol>
                <a:gridCol w="2228112">
                  <a:extLst>
                    <a:ext uri="{9D8B030D-6E8A-4147-A177-3AD203B41FA5}">
                      <a16:colId xmlns:a16="http://schemas.microsoft.com/office/drawing/2014/main" val="2761946045"/>
                    </a:ext>
                  </a:extLst>
                </a:gridCol>
                <a:gridCol w="2228112">
                  <a:extLst>
                    <a:ext uri="{9D8B030D-6E8A-4147-A177-3AD203B41FA5}">
                      <a16:colId xmlns:a16="http://schemas.microsoft.com/office/drawing/2014/main" val="2815690682"/>
                    </a:ext>
                  </a:extLst>
                </a:gridCol>
              </a:tblGrid>
              <a:tr h="366222">
                <a:tc gridSpan="3">
                  <a:txBody>
                    <a:bodyPr/>
                    <a:lstStyle/>
                    <a:p>
                      <a:pPr algn="ctr"/>
                      <a:r>
                        <a:rPr lang="hr-HR" sz="1050" b="1" dirty="0"/>
                        <a:t>INDUSTRIJSKO-OBRTNIČKA ŠKOLA VIROVITICA </a:t>
                      </a:r>
                    </a:p>
                    <a:p>
                      <a:pPr algn="ctr"/>
                      <a:endParaRPr lang="hr-HR" sz="105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67759"/>
                  </a:ext>
                </a:extLst>
              </a:tr>
              <a:tr h="223803">
                <a:tc>
                  <a:txBody>
                    <a:bodyPr/>
                    <a:lstStyle/>
                    <a:p>
                      <a:r>
                        <a:rPr lang="hr-HR" sz="1050" b="1" dirty="0"/>
                        <a:t>ŠKOLA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b="1" dirty="0"/>
                        <a:t>GODINE TRAJANJA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b="1" dirty="0"/>
                        <a:t>KOLIKO UČENIKA PRIMAJU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3407"/>
                  </a:ext>
                </a:extLst>
              </a:tr>
              <a:tr h="223803">
                <a:tc>
                  <a:txBody>
                    <a:bodyPr/>
                    <a:lstStyle/>
                    <a:p>
                      <a:r>
                        <a:rPr lang="hr-HR" sz="1050" dirty="0"/>
                        <a:t>Kozmetičar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74209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Frizer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89375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Stolar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03720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CNC operater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10850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Cvjećar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8469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Instalater grijanja i klimatizacije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435624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Vodoinstalater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387198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Automehaničar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325041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Elektromehaničar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703527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Zidar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686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74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A0F46F-A357-4EBF-AD5D-6956D6BA1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AB5AE308-5F37-4B3F-9DFD-7027554B1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39537"/>
              </p:ext>
            </p:extLst>
          </p:nvPr>
        </p:nvGraphicFramePr>
        <p:xfrm>
          <a:off x="1236920" y="906495"/>
          <a:ext cx="6684336" cy="2430150"/>
        </p:xfrm>
        <a:graphic>
          <a:graphicData uri="http://schemas.openxmlformats.org/drawingml/2006/table">
            <a:tbl>
              <a:tblPr firstRow="1" bandRow="1">
                <a:tableStyleId>{F6AB7763-BA5E-4DA7-A7FC-AA039E102FB8}</a:tableStyleId>
              </a:tblPr>
              <a:tblGrid>
                <a:gridCol w="2228112">
                  <a:extLst>
                    <a:ext uri="{9D8B030D-6E8A-4147-A177-3AD203B41FA5}">
                      <a16:colId xmlns:a16="http://schemas.microsoft.com/office/drawing/2014/main" val="3425866812"/>
                    </a:ext>
                  </a:extLst>
                </a:gridCol>
                <a:gridCol w="2228112">
                  <a:extLst>
                    <a:ext uri="{9D8B030D-6E8A-4147-A177-3AD203B41FA5}">
                      <a16:colId xmlns:a16="http://schemas.microsoft.com/office/drawing/2014/main" val="2761946045"/>
                    </a:ext>
                  </a:extLst>
                </a:gridCol>
                <a:gridCol w="2228112">
                  <a:extLst>
                    <a:ext uri="{9D8B030D-6E8A-4147-A177-3AD203B41FA5}">
                      <a16:colId xmlns:a16="http://schemas.microsoft.com/office/drawing/2014/main" val="2815690682"/>
                    </a:ext>
                  </a:extLst>
                </a:gridCol>
              </a:tblGrid>
              <a:tr h="130773">
                <a:tc gridSpan="3">
                  <a:txBody>
                    <a:bodyPr/>
                    <a:lstStyle/>
                    <a:p>
                      <a:pPr algn="ctr"/>
                      <a:r>
                        <a:rPr lang="hr-HR" sz="1050" b="1" dirty="0"/>
                        <a:t>STRUKOVNA ŠKOLA VIROVITICA </a:t>
                      </a:r>
                    </a:p>
                    <a:p>
                      <a:pPr algn="ctr"/>
                      <a:endParaRPr lang="hr-HR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67759"/>
                  </a:ext>
                </a:extLst>
              </a:tr>
              <a:tr h="223803">
                <a:tc>
                  <a:txBody>
                    <a:bodyPr/>
                    <a:lstStyle/>
                    <a:p>
                      <a:r>
                        <a:rPr lang="hr-HR" sz="1050" b="1" dirty="0"/>
                        <a:t>ŠKOLA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b="1" dirty="0"/>
                        <a:t>GODINE TRAJANJA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b="1" dirty="0"/>
                        <a:t>KOLIKO UČENIKA PRIMAJU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3407"/>
                  </a:ext>
                </a:extLst>
              </a:tr>
              <a:tr h="223803">
                <a:tc>
                  <a:txBody>
                    <a:bodyPr/>
                    <a:lstStyle/>
                    <a:p>
                      <a:r>
                        <a:rPr lang="hr-HR" sz="1050" dirty="0"/>
                        <a:t>Ekonomist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74209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Komercijalist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89375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Kuhar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03720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Turističko-hotelijerski komercijalist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10850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Konobar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8469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Slastičar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435624"/>
                  </a:ext>
                </a:extLst>
              </a:tr>
            </a:tbl>
          </a:graphicData>
        </a:graphic>
      </p:graphicFrame>
      <p:pic>
        <p:nvPicPr>
          <p:cNvPr id="3" name="Slika 2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28C44624-C38E-414D-AE34-0FB9477E4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64586">
            <a:off x="2733707" y="3111245"/>
            <a:ext cx="1650292" cy="15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08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A0F46F-A357-4EBF-AD5D-6956D6BA1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AB5AE308-5F37-4B3F-9DFD-7027554B1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005877"/>
              </p:ext>
            </p:extLst>
          </p:nvPr>
        </p:nvGraphicFramePr>
        <p:xfrm>
          <a:off x="1236920" y="906495"/>
          <a:ext cx="6684336" cy="2235330"/>
        </p:xfrm>
        <a:graphic>
          <a:graphicData uri="http://schemas.openxmlformats.org/drawingml/2006/table">
            <a:tbl>
              <a:tblPr firstRow="1" bandRow="1">
                <a:tableStyleId>{F6AB7763-BA5E-4DA7-A7FC-AA039E102FB8}</a:tableStyleId>
              </a:tblPr>
              <a:tblGrid>
                <a:gridCol w="2228112">
                  <a:extLst>
                    <a:ext uri="{9D8B030D-6E8A-4147-A177-3AD203B41FA5}">
                      <a16:colId xmlns:a16="http://schemas.microsoft.com/office/drawing/2014/main" val="3425866812"/>
                    </a:ext>
                  </a:extLst>
                </a:gridCol>
                <a:gridCol w="2228112">
                  <a:extLst>
                    <a:ext uri="{9D8B030D-6E8A-4147-A177-3AD203B41FA5}">
                      <a16:colId xmlns:a16="http://schemas.microsoft.com/office/drawing/2014/main" val="2761946045"/>
                    </a:ext>
                  </a:extLst>
                </a:gridCol>
                <a:gridCol w="2228112">
                  <a:extLst>
                    <a:ext uri="{9D8B030D-6E8A-4147-A177-3AD203B41FA5}">
                      <a16:colId xmlns:a16="http://schemas.microsoft.com/office/drawing/2014/main" val="2815690682"/>
                    </a:ext>
                  </a:extLst>
                </a:gridCol>
              </a:tblGrid>
              <a:tr h="130773">
                <a:tc gridSpan="3">
                  <a:txBody>
                    <a:bodyPr/>
                    <a:lstStyle/>
                    <a:p>
                      <a:pPr algn="ctr"/>
                      <a:r>
                        <a:rPr lang="hr-HR" sz="1050" b="1" dirty="0"/>
                        <a:t>TEHNIČKA ŠKOLA VIROVITICA</a:t>
                      </a:r>
                    </a:p>
                    <a:p>
                      <a:pPr algn="ctr"/>
                      <a:endParaRPr lang="hr-HR" sz="105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67759"/>
                  </a:ext>
                </a:extLst>
              </a:tr>
              <a:tr h="223803">
                <a:tc>
                  <a:txBody>
                    <a:bodyPr/>
                    <a:lstStyle/>
                    <a:p>
                      <a:r>
                        <a:rPr lang="hr-HR" sz="1050" b="1" dirty="0"/>
                        <a:t>ŠKOLA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b="1" dirty="0"/>
                        <a:t>GODINE TRAJANJA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b="1" dirty="0"/>
                        <a:t>KOLIKO UČENIKA PRIMAJU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3407"/>
                  </a:ext>
                </a:extLst>
              </a:tr>
              <a:tr h="223803">
                <a:tc>
                  <a:txBody>
                    <a:bodyPr/>
                    <a:lstStyle/>
                    <a:p>
                      <a:r>
                        <a:rPr lang="hr-HR" sz="1050" dirty="0"/>
                        <a:t>Drvodjeljski tehničar dizajner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74209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Elektrotehničar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89375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Medicinska sestra/Medicinski tehničar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5.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03720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Šumarski tehničar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10850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Tehničar za mehatroniku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8469"/>
                  </a:ext>
                </a:extLst>
              </a:tr>
            </a:tbl>
          </a:graphicData>
        </a:graphic>
      </p:graphicFrame>
      <p:pic>
        <p:nvPicPr>
          <p:cNvPr id="3" name="Slika 2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38AC8946-FB6F-4F69-B20A-57B25D529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8056" y="2648505"/>
            <a:ext cx="1783944" cy="17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5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A0F46F-A357-4EBF-AD5D-6956D6BA1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AB5AE308-5F37-4B3F-9DFD-7027554B1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40754"/>
              </p:ext>
            </p:extLst>
          </p:nvPr>
        </p:nvGraphicFramePr>
        <p:xfrm>
          <a:off x="1236920" y="906495"/>
          <a:ext cx="6684336" cy="3036450"/>
        </p:xfrm>
        <a:graphic>
          <a:graphicData uri="http://schemas.openxmlformats.org/drawingml/2006/table">
            <a:tbl>
              <a:tblPr firstRow="1" bandRow="1">
                <a:tableStyleId>{F6AB7763-BA5E-4DA7-A7FC-AA039E102FB8}</a:tableStyleId>
              </a:tblPr>
              <a:tblGrid>
                <a:gridCol w="2228112">
                  <a:extLst>
                    <a:ext uri="{9D8B030D-6E8A-4147-A177-3AD203B41FA5}">
                      <a16:colId xmlns:a16="http://schemas.microsoft.com/office/drawing/2014/main" val="3425866812"/>
                    </a:ext>
                  </a:extLst>
                </a:gridCol>
                <a:gridCol w="2228112">
                  <a:extLst>
                    <a:ext uri="{9D8B030D-6E8A-4147-A177-3AD203B41FA5}">
                      <a16:colId xmlns:a16="http://schemas.microsoft.com/office/drawing/2014/main" val="2761946045"/>
                    </a:ext>
                  </a:extLst>
                </a:gridCol>
                <a:gridCol w="2228112">
                  <a:extLst>
                    <a:ext uri="{9D8B030D-6E8A-4147-A177-3AD203B41FA5}">
                      <a16:colId xmlns:a16="http://schemas.microsoft.com/office/drawing/2014/main" val="2815690682"/>
                    </a:ext>
                  </a:extLst>
                </a:gridCol>
              </a:tblGrid>
              <a:tr h="130773">
                <a:tc gridSpan="3">
                  <a:txBody>
                    <a:bodyPr/>
                    <a:lstStyle/>
                    <a:p>
                      <a:pPr algn="ctr"/>
                      <a:r>
                        <a:rPr lang="hr-HR" sz="1050" b="1" dirty="0"/>
                        <a:t>SREDNJA ŠKOLA „STJEPAN IVŠIĆ” ORAHOVICA </a:t>
                      </a:r>
                    </a:p>
                    <a:p>
                      <a:pPr algn="ctr"/>
                      <a:endParaRPr lang="hr-HR" sz="1050" b="1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67759"/>
                  </a:ext>
                </a:extLst>
              </a:tr>
              <a:tr h="223803">
                <a:tc>
                  <a:txBody>
                    <a:bodyPr/>
                    <a:lstStyle/>
                    <a:p>
                      <a:r>
                        <a:rPr lang="hr-HR" sz="1050" b="1" dirty="0"/>
                        <a:t>ŠKOLA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b="1" dirty="0"/>
                        <a:t>GODINE TRAJANJA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b="1" dirty="0"/>
                        <a:t>KOLIKO UČENIKA PRIMAJU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3407"/>
                  </a:ext>
                </a:extLst>
              </a:tr>
              <a:tr h="223803">
                <a:tc>
                  <a:txBody>
                    <a:bodyPr/>
                    <a:lstStyle/>
                    <a:p>
                      <a:r>
                        <a:rPr lang="hr-HR" sz="1050" dirty="0"/>
                        <a:t>Komercijalist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74209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Opća gimnazija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89375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Automehaničar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03720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Konobar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10850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Kuhar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8469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CNC operater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874784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Cvjećar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640917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Voćar-vinogradar-vinar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04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754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A0F46F-A357-4EBF-AD5D-6956D6BA1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AB5AE308-5F37-4B3F-9DFD-7027554B1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17754"/>
              </p:ext>
            </p:extLst>
          </p:nvPr>
        </p:nvGraphicFramePr>
        <p:xfrm>
          <a:off x="1236920" y="906495"/>
          <a:ext cx="6684336" cy="2841630"/>
        </p:xfrm>
        <a:graphic>
          <a:graphicData uri="http://schemas.openxmlformats.org/drawingml/2006/table">
            <a:tbl>
              <a:tblPr firstRow="1" bandRow="1">
                <a:tableStyleId>{F6AB7763-BA5E-4DA7-A7FC-AA039E102FB8}</a:tableStyleId>
              </a:tblPr>
              <a:tblGrid>
                <a:gridCol w="2228112">
                  <a:extLst>
                    <a:ext uri="{9D8B030D-6E8A-4147-A177-3AD203B41FA5}">
                      <a16:colId xmlns:a16="http://schemas.microsoft.com/office/drawing/2014/main" val="3425866812"/>
                    </a:ext>
                  </a:extLst>
                </a:gridCol>
                <a:gridCol w="2228112">
                  <a:extLst>
                    <a:ext uri="{9D8B030D-6E8A-4147-A177-3AD203B41FA5}">
                      <a16:colId xmlns:a16="http://schemas.microsoft.com/office/drawing/2014/main" val="2761946045"/>
                    </a:ext>
                  </a:extLst>
                </a:gridCol>
                <a:gridCol w="2228112">
                  <a:extLst>
                    <a:ext uri="{9D8B030D-6E8A-4147-A177-3AD203B41FA5}">
                      <a16:colId xmlns:a16="http://schemas.microsoft.com/office/drawing/2014/main" val="2815690682"/>
                    </a:ext>
                  </a:extLst>
                </a:gridCol>
              </a:tblGrid>
              <a:tr h="130773">
                <a:tc gridSpan="3">
                  <a:txBody>
                    <a:bodyPr/>
                    <a:lstStyle/>
                    <a:p>
                      <a:pPr algn="ctr"/>
                      <a:r>
                        <a:rPr lang="hr-HR" sz="1050" b="1" dirty="0"/>
                        <a:t>SRENJA ŠKOLA STJEPANA SULIMANCA PITOMAČA</a:t>
                      </a:r>
                    </a:p>
                    <a:p>
                      <a:pPr algn="ctr"/>
                      <a:endParaRPr lang="hr-HR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67759"/>
                  </a:ext>
                </a:extLst>
              </a:tr>
              <a:tr h="223803">
                <a:tc>
                  <a:txBody>
                    <a:bodyPr/>
                    <a:lstStyle/>
                    <a:p>
                      <a:r>
                        <a:rPr lang="hr-HR" sz="1050" b="1" dirty="0"/>
                        <a:t>ŠKOLA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b="1" dirty="0"/>
                        <a:t>GODINE TRAJANJA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b="1" dirty="0"/>
                        <a:t>KOLIKO UČENIKA PRIMAJU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3407"/>
                  </a:ext>
                </a:extLst>
              </a:tr>
              <a:tr h="223803">
                <a:tc>
                  <a:txBody>
                    <a:bodyPr/>
                    <a:lstStyle/>
                    <a:p>
                      <a:r>
                        <a:rPr lang="hr-HR" sz="1050" dirty="0" err="1"/>
                        <a:t>Agroturistički</a:t>
                      </a:r>
                      <a:r>
                        <a:rPr lang="hr-HR" sz="1050" dirty="0"/>
                        <a:t> tehničar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74209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Polovni tajnik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89375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Upravni referent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03720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Mehaničar poljoprivredne mehanizacije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10850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Poljoprivredni gospodarstvenik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8469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Konobar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874784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Kuhar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640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431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A0F46F-A357-4EBF-AD5D-6956D6BA1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AB5AE308-5F37-4B3F-9DFD-7027554B1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84943"/>
              </p:ext>
            </p:extLst>
          </p:nvPr>
        </p:nvGraphicFramePr>
        <p:xfrm>
          <a:off x="1449571" y="523722"/>
          <a:ext cx="6684336" cy="3945900"/>
        </p:xfrm>
        <a:graphic>
          <a:graphicData uri="http://schemas.openxmlformats.org/drawingml/2006/table">
            <a:tbl>
              <a:tblPr firstRow="1" bandRow="1">
                <a:tableStyleId>{F6AB7763-BA5E-4DA7-A7FC-AA039E102FB8}</a:tableStyleId>
              </a:tblPr>
              <a:tblGrid>
                <a:gridCol w="2228112">
                  <a:extLst>
                    <a:ext uri="{9D8B030D-6E8A-4147-A177-3AD203B41FA5}">
                      <a16:colId xmlns:a16="http://schemas.microsoft.com/office/drawing/2014/main" val="3425866812"/>
                    </a:ext>
                  </a:extLst>
                </a:gridCol>
                <a:gridCol w="2228112">
                  <a:extLst>
                    <a:ext uri="{9D8B030D-6E8A-4147-A177-3AD203B41FA5}">
                      <a16:colId xmlns:a16="http://schemas.microsoft.com/office/drawing/2014/main" val="2761946045"/>
                    </a:ext>
                  </a:extLst>
                </a:gridCol>
                <a:gridCol w="2228112">
                  <a:extLst>
                    <a:ext uri="{9D8B030D-6E8A-4147-A177-3AD203B41FA5}">
                      <a16:colId xmlns:a16="http://schemas.microsoft.com/office/drawing/2014/main" val="2815690682"/>
                    </a:ext>
                  </a:extLst>
                </a:gridCol>
              </a:tblGrid>
              <a:tr h="130773">
                <a:tc gridSpan="3">
                  <a:txBody>
                    <a:bodyPr/>
                    <a:lstStyle/>
                    <a:p>
                      <a:pPr algn="ctr"/>
                      <a:r>
                        <a:rPr lang="hr-HR" sz="1050" b="1" dirty="0"/>
                        <a:t>INDUSTRIJSKO – OBRTNIČKA ŠKOLA SLATINA</a:t>
                      </a:r>
                    </a:p>
                    <a:p>
                      <a:pPr algn="ctr"/>
                      <a:endParaRPr lang="hr-HR" sz="105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67759"/>
                  </a:ext>
                </a:extLst>
              </a:tr>
              <a:tr h="223803">
                <a:tc>
                  <a:txBody>
                    <a:bodyPr/>
                    <a:lstStyle/>
                    <a:p>
                      <a:r>
                        <a:rPr lang="hr-HR" sz="1050" b="1" dirty="0"/>
                        <a:t>ŠKOLA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b="1" dirty="0"/>
                        <a:t>GODINE TRAJANJA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b="1" dirty="0"/>
                        <a:t>KOLIKO UČENIKA PRIMAJU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3407"/>
                  </a:ext>
                </a:extLst>
              </a:tr>
              <a:tr h="223803">
                <a:tc>
                  <a:txBody>
                    <a:bodyPr/>
                    <a:lstStyle/>
                    <a:p>
                      <a:r>
                        <a:rPr lang="hr-HR" sz="1050" dirty="0"/>
                        <a:t>Prodavač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74209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Automehaničar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89375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Elektroinstalater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03720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Vodoinstalater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10850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CNC operater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8469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Kuhar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874784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Frizer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640917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Krojač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753286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Konobar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242957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Stolar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75741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Pekar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3.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84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411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A0F46F-A357-4EBF-AD5D-6956D6BA15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AB5AE308-5F37-4B3F-9DFD-7027554B1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889599"/>
              </p:ext>
            </p:extLst>
          </p:nvPr>
        </p:nvGraphicFramePr>
        <p:xfrm>
          <a:off x="1385776" y="1023453"/>
          <a:ext cx="6684336" cy="1823850"/>
        </p:xfrm>
        <a:graphic>
          <a:graphicData uri="http://schemas.openxmlformats.org/drawingml/2006/table">
            <a:tbl>
              <a:tblPr firstRow="1" bandRow="1">
                <a:tableStyleId>{F6AB7763-BA5E-4DA7-A7FC-AA039E102FB8}</a:tableStyleId>
              </a:tblPr>
              <a:tblGrid>
                <a:gridCol w="2228112">
                  <a:extLst>
                    <a:ext uri="{9D8B030D-6E8A-4147-A177-3AD203B41FA5}">
                      <a16:colId xmlns:a16="http://schemas.microsoft.com/office/drawing/2014/main" val="3425866812"/>
                    </a:ext>
                  </a:extLst>
                </a:gridCol>
                <a:gridCol w="2228112">
                  <a:extLst>
                    <a:ext uri="{9D8B030D-6E8A-4147-A177-3AD203B41FA5}">
                      <a16:colId xmlns:a16="http://schemas.microsoft.com/office/drawing/2014/main" val="2761946045"/>
                    </a:ext>
                  </a:extLst>
                </a:gridCol>
                <a:gridCol w="2228112">
                  <a:extLst>
                    <a:ext uri="{9D8B030D-6E8A-4147-A177-3AD203B41FA5}">
                      <a16:colId xmlns:a16="http://schemas.microsoft.com/office/drawing/2014/main" val="2815690682"/>
                    </a:ext>
                  </a:extLst>
                </a:gridCol>
              </a:tblGrid>
              <a:tr h="130773">
                <a:tc gridSpan="3">
                  <a:txBody>
                    <a:bodyPr/>
                    <a:lstStyle/>
                    <a:p>
                      <a:pPr algn="ctr"/>
                      <a:r>
                        <a:rPr lang="hr-HR" sz="1050" b="1" dirty="0"/>
                        <a:t>SREDNJA ŠKOLA MARKA MARULIĆA SLATINA </a:t>
                      </a:r>
                    </a:p>
                    <a:p>
                      <a:pPr algn="ctr"/>
                      <a:endParaRPr lang="hr-HR" sz="105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67759"/>
                  </a:ext>
                </a:extLst>
              </a:tr>
              <a:tr h="223803">
                <a:tc>
                  <a:txBody>
                    <a:bodyPr/>
                    <a:lstStyle/>
                    <a:p>
                      <a:r>
                        <a:rPr lang="hr-HR" sz="1050" b="1" dirty="0"/>
                        <a:t>ŠKOLA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b="1" dirty="0"/>
                        <a:t>GODINE TRAJANJA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b="1" dirty="0"/>
                        <a:t>KOLIKO UČENIKA PRIMAJU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3407"/>
                  </a:ext>
                </a:extLst>
              </a:tr>
              <a:tr h="223803">
                <a:tc>
                  <a:txBody>
                    <a:bodyPr/>
                    <a:lstStyle/>
                    <a:p>
                      <a:r>
                        <a:rPr lang="hr-HR" sz="1050" dirty="0"/>
                        <a:t>Agrotehničar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74209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Ekonomist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89375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Opća gimnazija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03720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dirty="0"/>
                        <a:t>Tehničar za elektroniku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4.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10850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8C62C21D-9C04-4546-8EA4-F20D9F29B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9496" y="2747520"/>
            <a:ext cx="1601751" cy="16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16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 idx="4294967295"/>
          </p:nvPr>
        </p:nvSpPr>
        <p:spPr>
          <a:xfrm>
            <a:off x="803700" y="630433"/>
            <a:ext cx="7791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sz="2000" dirty="0"/>
              <a:t>Pogledajte promotivne </a:t>
            </a:r>
            <a:r>
              <a:rPr lang="hr-HR" sz="2000" dirty="0" err="1"/>
              <a:t>videe</a:t>
            </a:r>
            <a:r>
              <a:rPr lang="hr-HR" sz="2000" dirty="0"/>
              <a:t> srednjih škola i posjetite njihove stranice </a:t>
            </a:r>
            <a:br>
              <a:rPr lang="hr-HR" sz="2000" dirty="0"/>
            </a:br>
            <a:r>
              <a:rPr lang="hr-HR" sz="2000" dirty="0"/>
              <a:t>Dobro promislite o tome što vas zanima i prikupite što više informacija o vašim budućim zanimanjima </a:t>
            </a:r>
            <a:br>
              <a:rPr lang="hr-HR" sz="2000" dirty="0"/>
            </a:br>
            <a:r>
              <a:rPr lang="en" sz="2400" dirty="0">
                <a:solidFill>
                  <a:srgbClr val="F3F3F3"/>
                </a:solidFill>
              </a:rPr>
              <a:t>.</a:t>
            </a:r>
            <a:endParaRPr sz="2400" dirty="0">
              <a:solidFill>
                <a:srgbClr val="F3F3F3"/>
              </a:solidFill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9366EE-F743-4BF9-9BD0-30256B79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STRANICE SREDNJIH ŠKOLA: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1C2B659-73EB-40C3-9634-6CA48A802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GIMNAZIJA PETRA PRERADOVIĆA VIROVITICA: </a:t>
            </a:r>
            <a:r>
              <a:rPr lang="hr-HR" dirty="0">
                <a:hlinkClick r:id="rId2"/>
              </a:rPr>
              <a:t>http://gimnazija-ppreradovica-vt.skole.hr/</a:t>
            </a:r>
            <a:endParaRPr lang="hr-HR" dirty="0"/>
          </a:p>
          <a:p>
            <a:r>
              <a:rPr lang="hr-HR" dirty="0">
                <a:solidFill>
                  <a:srgbClr val="7030A0"/>
                </a:solidFill>
              </a:rPr>
              <a:t>KATOLIČKA KLASIČNA GIMNAZIJA VIROVITICA: </a:t>
            </a:r>
            <a:r>
              <a:rPr lang="hr-HR" dirty="0">
                <a:hlinkClick r:id="rId3"/>
              </a:rPr>
              <a:t>https://kkg-vtc.hr/</a:t>
            </a:r>
            <a:endParaRPr lang="hr-HR" dirty="0"/>
          </a:p>
          <a:p>
            <a:r>
              <a:rPr lang="hr-HR" dirty="0">
                <a:solidFill>
                  <a:srgbClr val="0070C0"/>
                </a:solidFill>
              </a:rPr>
              <a:t>GLAZBENA ŠKOLA JAN VLAŠIMSKY VIROVITICA: </a:t>
            </a:r>
            <a:r>
              <a:rPr lang="hr-HR" dirty="0">
                <a:hlinkClick r:id="rId4"/>
              </a:rPr>
              <a:t>http://www.vlasimsky.hr/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458EE2D-535C-4567-AECC-CA909A5FE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567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Što se boduje za upis u srednju školu? 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dirty="0"/>
              <a:t>Boduje se zajednički, dodatni i poseban element </a:t>
            </a:r>
          </a:p>
          <a:p>
            <a:pPr lvl="1"/>
            <a:r>
              <a:rPr lang="hr-HR" b="1" dirty="0">
                <a:solidFill>
                  <a:srgbClr val="FF0000"/>
                </a:solidFill>
              </a:rPr>
              <a:t>ZAJEDNIČKI ELEMENT</a:t>
            </a:r>
            <a:r>
              <a:rPr lang="hr-HR" dirty="0"/>
              <a:t>: prosjek zaključnih ocjena svih nastavnih predmeta od 5.-8. razreda + zaključne ocjene iz Hrvatskog jezika, Matematike i prvog stranog jezika iz 7. i 8. razreda </a:t>
            </a:r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A8D539-A631-4F2F-86DC-2DA83DED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STRANICE SREDNJIH ŠKOLA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6D1F8F4-395A-4F88-93E3-FC03AAE37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400" dirty="0">
                <a:solidFill>
                  <a:srgbClr val="00B050"/>
                </a:solidFill>
              </a:rPr>
              <a:t>INDUSTRIJSKO-OBRTNIČKA ŠKOLA VIROVITICA: </a:t>
            </a:r>
            <a:r>
              <a:rPr lang="hr-HR" sz="2400" dirty="0">
                <a:hlinkClick r:id="rId2"/>
              </a:rPr>
              <a:t>http://ss-industrijskoobrtnicka-vt.skole.hr/</a:t>
            </a:r>
            <a:endParaRPr lang="hr-HR" sz="2400" dirty="0"/>
          </a:p>
          <a:p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STRUKOVNA ŠKOLA VIROVITICA: </a:t>
            </a:r>
            <a:r>
              <a:rPr lang="hr-HR" sz="2400" dirty="0">
                <a:hlinkClick r:id="rId3"/>
              </a:rPr>
              <a:t>https://www.ssv.hr/</a:t>
            </a:r>
            <a:endParaRPr lang="hr-HR" sz="2400" dirty="0"/>
          </a:p>
          <a:p>
            <a:r>
              <a:rPr lang="hr-HR" sz="2400" dirty="0">
                <a:solidFill>
                  <a:srgbClr val="00B0F0"/>
                </a:solidFill>
              </a:rPr>
              <a:t>TEHNIČKA ŠKOLA VIROVITICA</a:t>
            </a:r>
            <a:r>
              <a:rPr lang="hr-HR" sz="2400" dirty="0"/>
              <a:t>: </a:t>
            </a:r>
            <a:r>
              <a:rPr lang="hr-HR" sz="2400" dirty="0">
                <a:hlinkClick r:id="rId4"/>
              </a:rPr>
              <a:t>http://ss-tehnicka-vt.skole.hr/</a:t>
            </a:r>
            <a:r>
              <a:rPr lang="hr-HR" sz="2400" dirty="0"/>
              <a:t> </a:t>
            </a:r>
          </a:p>
          <a:p>
            <a:r>
              <a:rPr lang="hr-HR" sz="2400" dirty="0"/>
              <a:t> 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5977DA2-914D-4522-BDDA-4450B2A558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2900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B3FAA1-19CA-4DA4-8131-6E79825B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STRANICE SREDNJIH ŠKOLA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F950A3D-1923-41EF-BC56-C6E2F27AE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175" y="1218300"/>
            <a:ext cx="7020900" cy="2706900"/>
          </a:xfrm>
        </p:spPr>
        <p:txBody>
          <a:bodyPr/>
          <a:lstStyle/>
          <a:p>
            <a:r>
              <a:rPr lang="hr-HR" sz="1800" dirty="0">
                <a:solidFill>
                  <a:schemeClr val="accent5">
                    <a:lumMod val="75000"/>
                  </a:schemeClr>
                </a:solidFill>
              </a:rPr>
              <a:t>SREDNJA ŠKOLA „STJEPAN IVŠIĆ” ORAHOVICA</a:t>
            </a:r>
            <a:r>
              <a:rPr lang="hr-HR" sz="1800" dirty="0"/>
              <a:t>: </a:t>
            </a:r>
            <a:r>
              <a:rPr lang="hr-HR" sz="1800" dirty="0">
                <a:hlinkClick r:id="rId2"/>
              </a:rPr>
              <a:t>http://ss-sivsic-orahovica.skole.hr/</a:t>
            </a:r>
            <a:endParaRPr lang="hr-HR" sz="1800" dirty="0"/>
          </a:p>
          <a:p>
            <a:r>
              <a:rPr lang="hr-HR" sz="1800" dirty="0">
                <a:solidFill>
                  <a:schemeClr val="accent3">
                    <a:lumMod val="75000"/>
                  </a:schemeClr>
                </a:solidFill>
              </a:rPr>
              <a:t>SRENJA ŠKOLA STJEPANA SULIMANCA PITOMAČA: </a:t>
            </a:r>
            <a:r>
              <a:rPr lang="hr-HR" sz="1800" dirty="0">
                <a:hlinkClick r:id="rId3"/>
              </a:rPr>
              <a:t>http://www.ss-stjepana-sulimanca.skole.hr/</a:t>
            </a:r>
            <a:endParaRPr lang="hr-HR" sz="1800" dirty="0"/>
          </a:p>
          <a:p>
            <a:r>
              <a:rPr lang="hr-HR" sz="1800" dirty="0">
                <a:solidFill>
                  <a:schemeClr val="accent1">
                    <a:lumMod val="75000"/>
                  </a:schemeClr>
                </a:solidFill>
              </a:rPr>
              <a:t>INDUSTRIJSKO – OBRTNIČKA ŠKOLA SLATINA: </a:t>
            </a:r>
            <a:r>
              <a:rPr lang="hr-HR" sz="1800" dirty="0">
                <a:hlinkClick r:id="rId4"/>
              </a:rPr>
              <a:t>http://ss-industrijsko-obrtnicka-sl.skole.hr/</a:t>
            </a:r>
            <a:endParaRPr lang="hr-HR" sz="1800" dirty="0"/>
          </a:p>
          <a:p>
            <a:r>
              <a:rPr lang="hr-HR" sz="1800" dirty="0">
                <a:solidFill>
                  <a:srgbClr val="FFC000"/>
                </a:solidFill>
              </a:rPr>
              <a:t>SREDNJA ŠKOLA MARKA MARULIĆA SLATINA: </a:t>
            </a:r>
            <a:r>
              <a:rPr lang="hr-HR" sz="1800" dirty="0">
                <a:hlinkClick r:id="rId5"/>
              </a:rPr>
              <a:t>http://www.ss-mmarulica-slatina.skole.hr/</a:t>
            </a:r>
            <a:r>
              <a:rPr lang="hr-HR" sz="1800" dirty="0"/>
              <a:t> </a:t>
            </a:r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5F059A1-E1CF-4EFC-AAF8-B7345C8DE5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3611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0BC170-7EE8-4C17-856A-014A63FF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/>
              <a:t>Važni dokumenti za upis u srednju školu(klik na naslov dokumenta):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BD9D0A4-4CB4-419F-BC73-BD3BFF684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ODLUKA O UPISU U PRVI RAZRED SREDNJE ŠKOLE</a:t>
            </a:r>
            <a:endParaRPr lang="pl-PL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PRAVILNIK O ELEMENTIMA I KRITERIJIMA</a:t>
            </a:r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PUBLIKACIJA - IDEMO U SREDNJU!</a:t>
            </a:r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PRIMJERI BODOVANJA</a:t>
            </a:r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STRANICA - UPISI.HR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D20BF25-F197-406E-B413-F53E6F4901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011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68E865C-3065-450E-9A62-C26AD9A44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791" y="627321"/>
            <a:ext cx="7485609" cy="3517005"/>
          </a:xfrm>
        </p:spPr>
        <p:txBody>
          <a:bodyPr/>
          <a:lstStyle/>
          <a:p>
            <a:pPr lvl="1"/>
            <a:r>
              <a:rPr lang="hr-HR" sz="2000" b="1" dirty="0">
                <a:solidFill>
                  <a:srgbClr val="FF0000"/>
                </a:solidFill>
              </a:rPr>
              <a:t>U ČETVEROGODIŠNJIM ŠKOLAMA</a:t>
            </a:r>
            <a:r>
              <a:rPr lang="hr-HR" sz="2000" dirty="0"/>
              <a:t>: boduju se zaključne ocjene 7. i 8. razreda iz tri predmeta koja određuje srednja škola </a:t>
            </a:r>
          </a:p>
          <a:p>
            <a:pPr lvl="1"/>
            <a:r>
              <a:rPr lang="hr-HR" sz="2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https://ucenici.com/popis-predmeta-posebno-vaznih-za-upis/#Popis_predmeta_posebno_vaznih_za_upis_ocjene_iz_7_i_8_razreda</a:t>
            </a:r>
            <a:endParaRPr lang="hr-HR" sz="2000" dirty="0">
              <a:solidFill>
                <a:schemeClr val="accent1"/>
              </a:solidFill>
            </a:endParaRPr>
          </a:p>
          <a:p>
            <a:pPr lvl="1"/>
            <a:endParaRPr lang="hr-HR" sz="2000" dirty="0"/>
          </a:p>
          <a:p>
            <a:pPr lvl="1"/>
            <a:r>
              <a:rPr lang="hr-HR" sz="2000" dirty="0"/>
              <a:t>maksimalno 80 bodova (4 godine) ili 50 bodova (3 godine) </a:t>
            </a:r>
          </a:p>
          <a:p>
            <a:endParaRPr lang="hr-HR" sz="20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02C9C55-2625-4CA6-B526-10EA1B2D7D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3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AD5B5C-70FA-45DF-B309-4960A1EA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DODATNI ELEMENT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FEC7E94-E2CE-4980-AF47-E80FCD509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dirty="0"/>
              <a:t>sposobnosti, darovitosti i znanja učenika:</a:t>
            </a:r>
          </a:p>
          <a:p>
            <a:r>
              <a:rPr lang="hr-HR" sz="1400" dirty="0"/>
              <a:t>na osnovi provjere (ispitivanja) posebnih znanja, vještina, sposobnosti i darovitosti </a:t>
            </a:r>
          </a:p>
          <a:p>
            <a:r>
              <a:rPr lang="hr-HR" sz="1400" dirty="0">
                <a:solidFill>
                  <a:srgbClr val="FF0000"/>
                </a:solidFill>
              </a:rPr>
              <a:t>rezultati postignuti na natjecanjima </a:t>
            </a:r>
            <a:r>
              <a:rPr lang="hr-HR" sz="1400" dirty="0"/>
              <a:t>(HJ, MAT, STRANI JEZIK, PREDMET POSEBNO VAŽAN ZA UPIS) </a:t>
            </a:r>
          </a:p>
          <a:p>
            <a:r>
              <a:rPr lang="hr-HR" sz="1400" dirty="0">
                <a:solidFill>
                  <a:srgbClr val="FF0000"/>
                </a:solidFill>
              </a:rPr>
              <a:t>rezultati na natjecanjima u organizaciji školskih sportskih društava </a:t>
            </a:r>
          </a:p>
          <a:p>
            <a:r>
              <a:rPr lang="hr-HR" sz="1400" dirty="0"/>
              <a:t>kako se boduju dodatni elementi? - </a:t>
            </a:r>
            <a:r>
              <a:rPr lang="hr-HR" sz="1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https://www.upisi.hr/docs/Publikacija_redovni.pdf</a:t>
            </a:r>
            <a:r>
              <a:rPr lang="hr-HR" sz="1400" dirty="0"/>
              <a:t> (str. 10.-11.) </a:t>
            </a:r>
          </a:p>
          <a:p>
            <a:endParaRPr lang="hr-HR" sz="14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EC362BB-3C8F-4AF5-8221-DAEC81F62F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7E28D8E-CF58-4C01-9122-6543BF65B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5675" y="306547"/>
            <a:ext cx="1974678" cy="197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4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CB6B19-3DD6-49FB-823B-21058CB8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POSEBAN ELEMENT (za sve potreban dokaz/potvrda)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19F9B97-FD8B-4BBA-81F5-1E3C4D54D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dirty="0"/>
              <a:t>priznaje se samo jedno pravo: </a:t>
            </a:r>
          </a:p>
          <a:p>
            <a:r>
              <a:rPr lang="hr-HR" sz="1400" dirty="0"/>
              <a:t>učenik sa zdravstvenim teškoćama (mora imati potvrdu liječnika školske medicine) </a:t>
            </a:r>
          </a:p>
          <a:p>
            <a:r>
              <a:rPr lang="hr-HR" sz="1400" dirty="0"/>
              <a:t>učenik koji ima jednog ili oba roditelja s dugotrajnom teškom bolesti </a:t>
            </a:r>
          </a:p>
          <a:p>
            <a:r>
              <a:rPr lang="hr-HR" sz="1400" dirty="0"/>
              <a:t>učenik koji živi uz dugotrajno nezaposlena oba roditelja </a:t>
            </a:r>
          </a:p>
          <a:p>
            <a:r>
              <a:rPr lang="hr-HR" sz="1400" dirty="0"/>
              <a:t>učenik koji živi uz samohranoga roditelja korisnika socijalne skrbi </a:t>
            </a:r>
          </a:p>
          <a:p>
            <a:r>
              <a:rPr lang="hr-HR" sz="1400" dirty="0"/>
              <a:t>učenik kojemu je jedan roditelj preminuo </a:t>
            </a:r>
          </a:p>
          <a:p>
            <a:r>
              <a:rPr lang="hr-HR" sz="1400" dirty="0"/>
              <a:t>učenik koji je bez roditelja ili odgovarajuće roditeljske skrbi </a:t>
            </a:r>
          </a:p>
          <a:p>
            <a:r>
              <a:rPr lang="hr-HR" sz="1400" dirty="0"/>
              <a:t>učenik koji je pripadnik romske nacionalne manjine </a:t>
            </a:r>
          </a:p>
          <a:p>
            <a:endParaRPr lang="hr-HR" sz="14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84E8B9F-9412-4705-B1D6-D6AF27F83C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035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441675" y="1857000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hr-HR" dirty="0">
                <a:solidFill>
                  <a:srgbClr val="FF0000"/>
                </a:solidFill>
              </a:rPr>
              <a:t>SVAKI</a:t>
            </a:r>
            <a:r>
              <a:rPr lang="hr-HR" dirty="0"/>
              <a:t> učenik treba potvrdu od liječnice </a:t>
            </a:r>
            <a:r>
              <a:rPr lang="hr-HR" dirty="0">
                <a:solidFill>
                  <a:srgbClr val="FF0000"/>
                </a:solidFill>
              </a:rPr>
              <a:t>ŠKOLSKE MEDICINE </a:t>
            </a:r>
            <a:r>
              <a:rPr lang="hr-HR" dirty="0"/>
              <a:t>da je sposoban pohađati srednju školu koju je odabrao </a:t>
            </a:r>
          </a:p>
          <a:p>
            <a:r>
              <a:rPr lang="hr-HR" dirty="0"/>
              <a:t>Potvrda se dostavlja </a:t>
            </a:r>
            <a:r>
              <a:rPr lang="hr-HR" dirty="0">
                <a:solidFill>
                  <a:srgbClr val="FF0000"/>
                </a:solidFill>
              </a:rPr>
              <a:t>srednjoj školi </a:t>
            </a:r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193075F-6B52-4337-81A5-3B87E6CA1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254"/>
            <a:ext cx="2555650" cy="1382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0537AD-3D1C-494E-B393-D0D5B4F7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885DC2-2FEC-4FE1-B1DC-CAEA60895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Osobni podaci i ocjene te rezultati natjecanja iz znanja i sporta prenose se iz </a:t>
            </a:r>
            <a:r>
              <a:rPr lang="hr-HR" dirty="0">
                <a:solidFill>
                  <a:srgbClr val="FF0000"/>
                </a:solidFill>
              </a:rPr>
              <a:t>e-Matice.</a:t>
            </a:r>
          </a:p>
          <a:p>
            <a:pPr marL="0" indent="0">
              <a:buNone/>
            </a:pPr>
            <a:r>
              <a:rPr lang="hr-HR" dirty="0"/>
              <a:t>Ukoliko uočite pogrešku u podacima, ocjenama ili upisanim natjecanjima – javiti se razredniku/razrednici</a:t>
            </a: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FD1EC8E-0075-44DC-AAEC-A3187101EA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61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7AF54B4-5A79-47C4-B30A-84D659A2C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319" y="671882"/>
            <a:ext cx="5011058" cy="3251532"/>
          </a:xfrm>
        </p:spPr>
        <p:txBody>
          <a:bodyPr/>
          <a:lstStyle/>
          <a:p>
            <a:r>
              <a:rPr lang="hr-HR" dirty="0"/>
              <a:t>U ljetnom i jesenskom roku kandidat može prijaviti </a:t>
            </a:r>
            <a:r>
              <a:rPr lang="hr-HR" dirty="0">
                <a:solidFill>
                  <a:srgbClr val="FF0000"/>
                </a:solidFill>
              </a:rPr>
              <a:t>najviše 6 </a:t>
            </a:r>
            <a:r>
              <a:rPr lang="hr-HR" dirty="0"/>
              <a:t>odabira programa obrazovanja </a:t>
            </a:r>
          </a:p>
          <a:p>
            <a:r>
              <a:rPr lang="hr-HR" dirty="0"/>
              <a:t>Lista prioriteta se pažljivo sastavlja tako da se na prvo mjesto stavlja program koji se najviše želi upisati </a:t>
            </a:r>
          </a:p>
          <a:p>
            <a:r>
              <a:rPr lang="hr-HR" dirty="0"/>
              <a:t>nakon zaključavanja nikakve izmjene više nisu moguće</a:t>
            </a: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150CED1-7A22-42EB-B6D7-8E6CEC975F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6F742479-2CE9-4178-BDE0-0741200A1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042" y="1573397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85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434343"/>
      </a:dk1>
      <a:lt1>
        <a:srgbClr val="FFFFFF"/>
      </a:lt1>
      <a:dk2>
        <a:srgbClr val="7B8486"/>
      </a:dk2>
      <a:lt2>
        <a:srgbClr val="E3E9EB"/>
      </a:lt2>
      <a:accent1>
        <a:srgbClr val="2A95B7"/>
      </a:accent1>
      <a:accent2>
        <a:srgbClr val="80D5CC"/>
      </a:accent2>
      <a:accent3>
        <a:srgbClr val="E9CB74"/>
      </a:accent3>
      <a:accent4>
        <a:srgbClr val="D19E9E"/>
      </a:accent4>
      <a:accent5>
        <a:srgbClr val="E47474"/>
      </a:accent5>
      <a:accent6>
        <a:srgbClr val="9DAF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1494</Words>
  <Application>Microsoft Office PowerPoint</Application>
  <PresentationFormat>Prikaz na zaslonu (16:9)</PresentationFormat>
  <Paragraphs>371</Paragraphs>
  <Slides>32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6" baseType="lpstr">
      <vt:lpstr>Patrick Hand SC</vt:lpstr>
      <vt:lpstr>Sniglet</vt:lpstr>
      <vt:lpstr>Arial</vt:lpstr>
      <vt:lpstr>Seyton template</vt:lpstr>
      <vt:lpstr>UPIS U SREDNJU ŠKOLU 2021./2022.</vt:lpstr>
      <vt:lpstr>Gdje se prijavljujemo? </vt:lpstr>
      <vt:lpstr>Što se boduje za upis u srednju školu? </vt:lpstr>
      <vt:lpstr>PowerPoint prezentacija</vt:lpstr>
      <vt:lpstr>DODATNI ELEMENT </vt:lpstr>
      <vt:lpstr>POSEBAN ELEMENT (za sve potreban dokaz/potvrda) </vt:lpstr>
      <vt:lpstr>PowerPoint prezentacija</vt:lpstr>
      <vt:lpstr>PowerPoint prezentacija</vt:lpstr>
      <vt:lpstr>PowerPoint prezentacija</vt:lpstr>
      <vt:lpstr>PRIJAVNICE </vt:lpstr>
      <vt:lpstr>UPISNICE</vt:lpstr>
      <vt:lpstr>PowerPoint prezentacija</vt:lpstr>
      <vt:lpstr>DATUMI – LJETNI ROK (1) </vt:lpstr>
      <vt:lpstr>DATUMI – LJETNI ROK (2) </vt:lpstr>
      <vt:lpstr>DATUMI – JESENSKI ROK  (1) </vt:lpstr>
      <vt:lpstr>DATUMI – JESENSKI ROK  (2) </vt:lpstr>
      <vt:lpstr>KOJA DOKUMENTACIJA MI JE POTREBNA?</vt:lpstr>
      <vt:lpstr>Popis srednjih škola </vt:lpstr>
      <vt:lpstr>Popis srednjih škola </vt:lpstr>
      <vt:lpstr>Popis srednjih škola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Pogledajte promotivne videe srednjih škola i posjetite njihove stranice  Dobro promislite o tome što vas zanima i prikupite što više informacija o vašim budućim zanimanjima  .</vt:lpstr>
      <vt:lpstr>STRANICE SREDNJIH ŠKOLA: </vt:lpstr>
      <vt:lpstr>STRANICE SREDNJIH ŠKOLA</vt:lpstr>
      <vt:lpstr>STRANICE SREDNJIH ŠKOLA</vt:lpstr>
      <vt:lpstr>Važni dokumenti za upis u srednju školu(klik na naslov dokumenta):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 SREDNJU ŠKOLU 2021./2022.</dc:title>
  <cp:lastModifiedBy>Sabina Vukić</cp:lastModifiedBy>
  <cp:revision>13</cp:revision>
  <dcterms:modified xsi:type="dcterms:W3CDTF">2021-05-31T09:06:46Z</dcterms:modified>
</cp:coreProperties>
</file>